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notesMasterIdLst>
    <p:notesMasterId r:id="rId15"/>
  </p:notesMasterIdLst>
  <p:sldIdLst>
    <p:sldId id="256" r:id="rId2"/>
    <p:sldId id="274" r:id="rId3"/>
    <p:sldId id="277" r:id="rId4"/>
    <p:sldId id="270" r:id="rId5"/>
    <p:sldId id="292" r:id="rId6"/>
    <p:sldId id="278" r:id="rId7"/>
    <p:sldId id="282" r:id="rId8"/>
    <p:sldId id="279" r:id="rId9"/>
    <p:sldId id="280" r:id="rId10"/>
    <p:sldId id="281" r:id="rId11"/>
    <p:sldId id="294" r:id="rId12"/>
    <p:sldId id="293" r:id="rId13"/>
    <p:sldId id="29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6" autoAdjust="0"/>
    <p:restoredTop sz="60565" autoAdjust="0"/>
  </p:normalViewPr>
  <p:slideViewPr>
    <p:cSldViewPr snapToGrid="0">
      <p:cViewPr varScale="1">
        <p:scale>
          <a:sx n="60" d="100"/>
          <a:sy n="60" d="100"/>
        </p:scale>
        <p:origin x="3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66BF55-72A8-4410-91E5-DCBC2E3609B1}" type="datetimeFigureOut">
              <a:rPr lang="en-CA" smtClean="0"/>
              <a:t>12/05/2021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259E1-FF0D-41C8-8640-333FDF56524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5763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800" baseline="0" dirty="0" smtClean="0">
              <a:latin typeface="Aharoni"/>
            </a:endParaRPr>
          </a:p>
          <a:p>
            <a:endParaRPr lang="en-CA" sz="1800" baseline="0" dirty="0" smtClean="0">
              <a:latin typeface="Aharoni"/>
            </a:endParaRPr>
          </a:p>
          <a:p>
            <a:endParaRPr lang="en-CA" sz="1800" baseline="0" dirty="0" smtClean="0">
              <a:latin typeface="Aharoni"/>
            </a:endParaRPr>
          </a:p>
          <a:p>
            <a:endParaRPr lang="en-CA" sz="18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CA" sz="1800" baseline="0" dirty="0" smtClean="0">
              <a:latin typeface="Aharoni"/>
            </a:endParaRPr>
          </a:p>
          <a:p>
            <a:endParaRPr lang="en-CA" sz="1800" baseline="0" dirty="0" smtClean="0">
              <a:latin typeface="Aharon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259E1-FF0D-41C8-8640-333FDF565246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43882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 smtClean="0"/>
          </a:p>
          <a:p>
            <a:endParaRPr lang="en-CA" baseline="0" dirty="0" smtClean="0"/>
          </a:p>
          <a:p>
            <a:endParaRPr lang="en-CA" baseline="0" dirty="0" smtClean="0"/>
          </a:p>
          <a:p>
            <a:endParaRPr lang="en-CA" baseline="0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259E1-FF0D-41C8-8640-333FDF565246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0619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CA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259E1-FF0D-41C8-8640-333FDF565246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31956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fontAlgn="auto">
              <a:spcAft>
                <a:spcPts val="0"/>
              </a:spcAft>
              <a:defRPr/>
            </a:pPr>
            <a:endParaRPr lang="en-US" sz="3100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259E1-FF0D-41C8-8640-333FDF565246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2567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 smtClean="0"/>
          </a:p>
          <a:p>
            <a:endParaRPr lang="en-CA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259E1-FF0D-41C8-8640-333FDF565246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6320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259E1-FF0D-41C8-8640-333FDF565246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1404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baseline="0" dirty="0" smtClean="0"/>
          </a:p>
          <a:p>
            <a:pPr marL="3931920" marR="0" indent="0" algn="l">
              <a:lnSpc>
                <a:spcPts val="4100"/>
              </a:lnSpc>
              <a:spcBef>
                <a:spcPts val="0"/>
              </a:spcBef>
              <a:spcAft>
                <a:spcPts val="1460"/>
              </a:spcAft>
            </a:pPr>
            <a:endParaRPr lang="en-US" sz="1200" spc="30" dirty="0" smtClean="0">
              <a:solidFill>
                <a:srgbClr val="000000"/>
              </a:solidFill>
              <a:latin typeface="Century Gothic" panose="02020603050405020304" pitchFamily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baseline="0" dirty="0" smtClean="0"/>
          </a:p>
          <a:p>
            <a:endParaRPr lang="en-CA" baseline="0" dirty="0" smtClean="0"/>
          </a:p>
          <a:p>
            <a:endParaRPr lang="en-CA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kern="1200" dirty="0" smtClean="0">
              <a:solidFill>
                <a:srgbClr val="FF0000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CA" baseline="0" dirty="0" smtClean="0"/>
          </a:p>
          <a:p>
            <a:endParaRPr lang="en-CA" baseline="0" dirty="0" smtClean="0"/>
          </a:p>
          <a:p>
            <a:endParaRPr lang="en-CA" baseline="0" dirty="0" smtClean="0"/>
          </a:p>
          <a:p>
            <a:endParaRPr lang="en-CA" baseline="0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259E1-FF0D-41C8-8640-333FDF565246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3841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931920" marR="0" indent="0" algn="l">
              <a:lnSpc>
                <a:spcPts val="4100"/>
              </a:lnSpc>
              <a:spcBef>
                <a:spcPts val="0"/>
              </a:spcBef>
              <a:spcAft>
                <a:spcPts val="1460"/>
              </a:spcAft>
            </a:pPr>
            <a:endParaRPr lang="en-US" sz="1200" spc="30" dirty="0" smtClean="0">
              <a:solidFill>
                <a:srgbClr val="000000"/>
              </a:solidFill>
              <a:latin typeface="Century Gothic" panose="02020603050405020304" pitchFamily="2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259E1-FF0D-41C8-8640-333FDF565246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5784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259E1-FF0D-41C8-8640-333FDF565246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1050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259E1-FF0D-41C8-8640-333FDF565246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4174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 smtClean="0"/>
          </a:p>
          <a:p>
            <a:endParaRPr lang="en-CA" baseline="0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259E1-FF0D-41C8-8640-333FDF565246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4855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259E1-FF0D-41C8-8640-333FDF565246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5925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D9A45-9B83-485A-8721-20A4A0E953D4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B07E-31D2-4BE7-B1BC-481AE417E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309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D9A45-9B83-485A-8721-20A4A0E953D4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B07E-31D2-4BE7-B1BC-481AE417E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005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D9A45-9B83-485A-8721-20A4A0E953D4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B07E-31D2-4BE7-B1BC-481AE417E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85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D9A45-9B83-485A-8721-20A4A0E953D4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B07E-31D2-4BE7-B1BC-481AE417E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471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D9A45-9B83-485A-8721-20A4A0E953D4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B07E-31D2-4BE7-B1BC-481AE417E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571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D9A45-9B83-485A-8721-20A4A0E953D4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B07E-31D2-4BE7-B1BC-481AE417E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626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D9A45-9B83-485A-8721-20A4A0E953D4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B07E-31D2-4BE7-B1BC-481AE417E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667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D9A45-9B83-485A-8721-20A4A0E953D4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B07E-31D2-4BE7-B1BC-481AE417E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238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D9A45-9B83-485A-8721-20A4A0E953D4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B07E-31D2-4BE7-B1BC-481AE417E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912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D9A45-9B83-485A-8721-20A4A0E953D4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084B07E-31D2-4BE7-B1BC-481AE417E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977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D9A45-9B83-485A-8721-20A4A0E953D4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B07E-31D2-4BE7-B1BC-481AE417E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349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D9A45-9B83-485A-8721-20A4A0E953D4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B07E-31D2-4BE7-B1BC-481AE417E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08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D9A45-9B83-485A-8721-20A4A0E953D4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B07E-31D2-4BE7-B1BC-481AE417E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615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D9A45-9B83-485A-8721-20A4A0E953D4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B07E-31D2-4BE7-B1BC-481AE417E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648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D9A45-9B83-485A-8721-20A4A0E953D4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B07E-31D2-4BE7-B1BC-481AE417E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528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D9A45-9B83-485A-8721-20A4A0E953D4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B07E-31D2-4BE7-B1BC-481AE417E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264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D9A45-9B83-485A-8721-20A4A0E953D4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B07E-31D2-4BE7-B1BC-481AE417E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676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0CD9A45-9B83-485A-8721-20A4A0E953D4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084B07E-31D2-4BE7-B1BC-481AE417E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178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icole.wiebe@dentons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Nicole.wiebe@dentons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5">
            <a:extLst>
              <a:ext uri="{FF2B5EF4-FFF2-40B4-BE49-F238E27FC236}">
                <a16:creationId xmlns:a16="http://schemas.microsoft.com/office/drawing/2014/main" id="{A1BBF183-C352-4F67-80F7-869784AC6CB6}"/>
              </a:ext>
            </a:extLst>
          </p:cNvPr>
          <p:cNvSpPr/>
          <p:nvPr/>
        </p:nvSpPr>
        <p:spPr>
          <a:xfrm flipV="1">
            <a:off x="2211572" y="1635727"/>
            <a:ext cx="9748041" cy="2391895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341331-187E-40A0-83E2-5865F5BE64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3518" y="1147811"/>
            <a:ext cx="8574622" cy="2955851"/>
          </a:xfrm>
        </p:spPr>
        <p:txBody>
          <a:bodyPr>
            <a:normAutofit fontScale="90000"/>
          </a:bodyPr>
          <a:lstStyle/>
          <a:p>
            <a:pPr fontAlgn="base"/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4400" b="1" dirty="0"/>
              <a:t>Personal Directives, Powers of Attorney &amp; Other Important Documents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8E9B9FC-B1CB-4827-9894-981632E904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227" y="4329787"/>
            <a:ext cx="10993546" cy="590321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 smtClean="0"/>
              <a:t>Nicole Wiebe and Deema AbouRizk</a:t>
            </a:r>
            <a:endParaRPr lang="en-US" sz="9600" dirty="0"/>
          </a:p>
          <a:p>
            <a:r>
              <a:rPr lang="en-US" sz="9600" dirty="0"/>
              <a:t>Dentons Canada LLC</a:t>
            </a:r>
          </a:p>
          <a:p>
            <a:r>
              <a:rPr lang="en-US" sz="9600" dirty="0" smtClean="0">
                <a:hlinkClick r:id="rId3"/>
              </a:rPr>
              <a:t>Nicole.wiebe@dentons.com</a:t>
            </a:r>
            <a:endParaRPr lang="en-US" sz="9600" dirty="0" smtClean="0"/>
          </a:p>
          <a:p>
            <a:r>
              <a:rPr lang="en-US" sz="9600" dirty="0" smtClean="0"/>
              <a:t>Deema.abourizk@dentons.com</a:t>
            </a:r>
            <a:endParaRPr lang="en-US" sz="9600" dirty="0"/>
          </a:p>
          <a:p>
            <a:r>
              <a:rPr lang="en-US" sz="9600" dirty="0" smtClean="0"/>
              <a:t>780-423-7148</a:t>
            </a:r>
            <a:endParaRPr lang="en-US" sz="9600" dirty="0"/>
          </a:p>
          <a:p>
            <a:endParaRPr lang="en-US" dirty="0"/>
          </a:p>
        </p:txBody>
      </p:sp>
      <p:pic>
        <p:nvPicPr>
          <p:cNvPr id="4" name="Picture 3" descr="A picture containing sitting, drawing, red, ball&#10;&#10;Description automatically generated">
            <a:extLst>
              <a:ext uri="{FF2B5EF4-FFF2-40B4-BE49-F238E27FC236}">
                <a16:creationId xmlns:a16="http://schemas.microsoft.com/office/drawing/2014/main" id="{C7B75208-F6E1-4C84-AD10-987F56A03B4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4237"/>
            <a:ext cx="2253129" cy="520408"/>
          </a:xfrm>
          <a:prstGeom prst="rect">
            <a:avLst/>
          </a:prstGeom>
        </p:spPr>
      </p:pic>
      <p:pic>
        <p:nvPicPr>
          <p:cNvPr id="1026" name="Picture 2" descr="Edmonton Community Legal Centr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440"/>
            <a:ext cx="18859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3330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6AD30037-67ED-4367-9BE0-45787510BF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arallelogram 22">
            <a:extLst>
              <a:ext uri="{FF2B5EF4-FFF2-40B4-BE49-F238E27FC236}">
                <a16:creationId xmlns:a16="http://schemas.microsoft.com/office/drawing/2014/main" id="{484BF8C0-8973-4E0A-8450-1078F7145A37}"/>
              </a:ext>
            </a:extLst>
          </p:cNvPr>
          <p:cNvSpPr/>
          <p:nvPr/>
        </p:nvSpPr>
        <p:spPr>
          <a:xfrm>
            <a:off x="464234" y="1125415"/>
            <a:ext cx="3903784" cy="949570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indoor, table, sitting, small&#10;&#10;Description automatically generated">
            <a:extLst>
              <a:ext uri="{FF2B5EF4-FFF2-40B4-BE49-F238E27FC236}">
                <a16:creationId xmlns:a16="http://schemas.microsoft.com/office/drawing/2014/main" id="{815DCCFD-4B06-46B8-82A6-55D3BFA708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1" r="32391" b="-1"/>
          <a:stretch/>
        </p:blipFill>
        <p:spPr>
          <a:xfrm>
            <a:off x="6892924" y="10"/>
            <a:ext cx="5299077" cy="6857990"/>
          </a:xfrm>
          <a:custGeom>
            <a:avLst/>
            <a:gdLst/>
            <a:ahLst/>
            <a:cxnLst/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0841A4E-5BC1-44B4-83CF-D524E8AEAD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32760" y="0"/>
            <a:ext cx="2436813" cy="6858001"/>
            <a:chOff x="1320800" y="0"/>
            <a:chExt cx="2436813" cy="6858001"/>
          </a:xfrm>
        </p:grpSpPr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BF371BCC-8954-44E2-8C4F-29DC188727A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CD3505BE-B420-41C5-BE34-3E7652D37A5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4B68A05B-A78B-4D59-8CF9-1900731A218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84D57A01-C112-4FF2-B5ED-0B762AAD9CE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6CCCCDF1-5D4F-4CA1-8400-DFBB96BB01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20A090B2-5344-43CD-BC70-A6D44F15E80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A6A8EB8-DDFA-4935-A281-50128A5E7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080" y="685800"/>
            <a:ext cx="5260680" cy="1752599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Capacity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8C217-D367-4529-A3B5-9C31F64E4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66999"/>
            <a:ext cx="5260680" cy="312420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Mental Capacity</a:t>
            </a:r>
          </a:p>
          <a:p>
            <a:r>
              <a:rPr lang="en-US" sz="2000" dirty="0" smtClean="0"/>
              <a:t>1) Required for making a Personal Directive and Power of Attorney</a:t>
            </a:r>
          </a:p>
          <a:p>
            <a:pPr lvl="1"/>
            <a:r>
              <a:rPr lang="en-US" sz="1400" dirty="0" smtClean="0"/>
              <a:t>Legal Test</a:t>
            </a:r>
          </a:p>
          <a:p>
            <a:r>
              <a:rPr lang="en-US" sz="2000" dirty="0" smtClean="0"/>
              <a:t>2) Guardianship or Trusteeship Order</a:t>
            </a:r>
          </a:p>
          <a:p>
            <a:pPr lvl="1"/>
            <a:r>
              <a:rPr lang="en-US" sz="1400" dirty="0" smtClean="0"/>
              <a:t>Capacity Assessment</a:t>
            </a:r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624514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2901" y="1268801"/>
            <a:ext cx="7026554" cy="5581047"/>
          </a:xfrm>
        </p:spPr>
        <p:txBody>
          <a:bodyPr>
            <a:normAutofit/>
          </a:bodyPr>
          <a:lstStyle/>
          <a:p>
            <a:pPr marL="274320" algn="l">
              <a:lnSpc>
                <a:spcPts val="1700"/>
              </a:lnSpc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</a:rPr>
              <a:t>If you suspect an adult isn’t being properly supported by a decision maker.</a:t>
            </a:r>
          </a:p>
          <a:p>
            <a:pPr marL="274320" algn="l">
              <a:lnSpc>
                <a:spcPts val="1700"/>
              </a:lnSpc>
              <a:spcAft>
                <a:spcPts val="0"/>
              </a:spcAft>
            </a:pPr>
            <a:endParaRPr lang="en-US" sz="2000" dirty="0">
              <a:solidFill>
                <a:srgbClr val="000000"/>
              </a:solidFill>
            </a:endParaRPr>
          </a:p>
          <a:p>
            <a:pPr marL="274320" algn="l">
              <a:lnSpc>
                <a:spcPts val="1700"/>
              </a:lnSpc>
              <a:spcAft>
                <a:spcPts val="0"/>
              </a:spcAft>
            </a:pPr>
            <a:r>
              <a:rPr lang="en-US" sz="2000" u="sng" dirty="0" smtClean="0">
                <a:solidFill>
                  <a:srgbClr val="000000"/>
                </a:solidFill>
              </a:rPr>
              <a:t>Attorney</a:t>
            </a:r>
          </a:p>
          <a:p>
            <a:pPr marL="617220" indent="-342900" algn="l">
              <a:lnSpc>
                <a:spcPts val="17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Revoke </a:t>
            </a:r>
            <a:r>
              <a:rPr lang="en-US" sz="2000" dirty="0">
                <a:solidFill>
                  <a:srgbClr val="000000"/>
                </a:solidFill>
              </a:rPr>
              <a:t>Power of </a:t>
            </a:r>
            <a:r>
              <a:rPr lang="en-US" sz="2000" dirty="0" smtClean="0">
                <a:solidFill>
                  <a:srgbClr val="000000"/>
                </a:solidFill>
              </a:rPr>
              <a:t>Attorney</a:t>
            </a:r>
          </a:p>
          <a:p>
            <a:pPr marL="617220" indent="-342900" algn="l">
              <a:lnSpc>
                <a:spcPts val="17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Accounting</a:t>
            </a:r>
          </a:p>
          <a:p>
            <a:pPr marL="617220" indent="-342900" algn="l">
              <a:lnSpc>
                <a:spcPts val="17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Court Order</a:t>
            </a:r>
          </a:p>
          <a:p>
            <a:pPr marL="274320" algn="l">
              <a:lnSpc>
                <a:spcPts val="1700"/>
              </a:lnSpc>
              <a:spcAft>
                <a:spcPts val="0"/>
              </a:spcAft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274320" algn="l">
              <a:lnSpc>
                <a:spcPts val="1700"/>
              </a:lnSpc>
              <a:spcAft>
                <a:spcPts val="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	</a:t>
            </a:r>
            <a:r>
              <a:rPr lang="en-US" sz="2000" u="sng" dirty="0" smtClean="0">
                <a:solidFill>
                  <a:srgbClr val="000000"/>
                </a:solidFill>
              </a:rPr>
              <a:t>Agent</a:t>
            </a:r>
          </a:p>
          <a:p>
            <a:pPr marL="617220" indent="-342900" algn="l">
              <a:lnSpc>
                <a:spcPts val="17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Revoke </a:t>
            </a:r>
            <a:r>
              <a:rPr lang="en-US" sz="2000" dirty="0">
                <a:solidFill>
                  <a:srgbClr val="000000"/>
                </a:solidFill>
              </a:rPr>
              <a:t>Personal </a:t>
            </a:r>
            <a:r>
              <a:rPr lang="en-US" sz="2000" dirty="0" smtClean="0">
                <a:solidFill>
                  <a:srgbClr val="000000"/>
                </a:solidFill>
              </a:rPr>
              <a:t>Directive</a:t>
            </a:r>
          </a:p>
          <a:p>
            <a:pPr marL="617220" indent="-342900" algn="l">
              <a:lnSpc>
                <a:spcPts val="17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Court Order</a:t>
            </a:r>
          </a:p>
          <a:p>
            <a:pPr marL="274320" algn="l">
              <a:lnSpc>
                <a:spcPts val="1700"/>
              </a:lnSpc>
              <a:spcAft>
                <a:spcPts val="0"/>
              </a:spcAft>
            </a:pPr>
            <a:endParaRPr lang="en-US" sz="2000" dirty="0">
              <a:solidFill>
                <a:srgbClr val="000000"/>
              </a:solidFill>
            </a:endParaRPr>
          </a:p>
          <a:p>
            <a:pPr marL="274320" algn="l">
              <a:lnSpc>
                <a:spcPts val="1700"/>
              </a:lnSpc>
              <a:spcAft>
                <a:spcPts val="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	</a:t>
            </a:r>
            <a:r>
              <a:rPr lang="en-US" sz="2000" u="sng" dirty="0" smtClean="0">
                <a:solidFill>
                  <a:srgbClr val="000000"/>
                </a:solidFill>
              </a:rPr>
              <a:t>Guardianship/Trusteeship</a:t>
            </a:r>
          </a:p>
          <a:p>
            <a:pPr marL="617220" indent="-342900" algn="l">
              <a:lnSpc>
                <a:spcPts val="17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Submit </a:t>
            </a:r>
            <a:r>
              <a:rPr lang="en-US" sz="2000" dirty="0">
                <a:solidFill>
                  <a:srgbClr val="000000"/>
                </a:solidFill>
              </a:rPr>
              <a:t>a complain to the Office of the Public Guardian and </a:t>
            </a:r>
            <a:r>
              <a:rPr lang="en-US" sz="2000" dirty="0" smtClean="0">
                <a:solidFill>
                  <a:srgbClr val="000000"/>
                </a:solidFill>
              </a:rPr>
              <a:t>Trustee</a:t>
            </a:r>
          </a:p>
          <a:p>
            <a:pPr marL="274320" algn="l">
              <a:lnSpc>
                <a:spcPts val="1700"/>
              </a:lnSpc>
              <a:spcAft>
                <a:spcPts val="0"/>
              </a:spcAft>
            </a:pPr>
            <a:endParaRPr lang="en-US" sz="2000" dirty="0">
              <a:solidFill>
                <a:srgbClr val="000000"/>
              </a:solidFill>
            </a:endParaRPr>
          </a:p>
          <a:p>
            <a:pPr marL="731520" lvl="1" algn="l">
              <a:lnSpc>
                <a:spcPts val="1700"/>
              </a:lnSpc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Contact </a:t>
            </a:r>
            <a:r>
              <a:rPr lang="en-US" dirty="0">
                <a:solidFill>
                  <a:srgbClr val="000000"/>
                </a:solidFill>
              </a:rPr>
              <a:t>SAIF </a:t>
            </a:r>
            <a:r>
              <a:rPr lang="en-US" dirty="0" smtClean="0">
                <a:solidFill>
                  <a:srgbClr val="000000"/>
                </a:solidFill>
              </a:rPr>
              <a:t>or call </a:t>
            </a:r>
            <a:r>
              <a:rPr lang="en-US" dirty="0">
                <a:solidFill>
                  <a:srgbClr val="000000"/>
                </a:solidFill>
              </a:rPr>
              <a:t>911</a:t>
            </a:r>
          </a:p>
          <a:p>
            <a:endParaRPr lang="en-CA" dirty="0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484BF8C0-8973-4E0A-8450-1078F7145A37}"/>
              </a:ext>
            </a:extLst>
          </p:cNvPr>
          <p:cNvSpPr/>
          <p:nvPr/>
        </p:nvSpPr>
        <p:spPr>
          <a:xfrm>
            <a:off x="1272746" y="234778"/>
            <a:ext cx="3917092" cy="735467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A6A8EB8-DDFA-4935-A281-50128A5E776A}"/>
              </a:ext>
            </a:extLst>
          </p:cNvPr>
          <p:cNvSpPr txBox="1">
            <a:spLocks/>
          </p:cNvSpPr>
          <p:nvPr/>
        </p:nvSpPr>
        <p:spPr>
          <a:xfrm>
            <a:off x="1828617" y="93946"/>
            <a:ext cx="2904964" cy="87629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4000" b="1" dirty="0" smtClean="0">
                <a:solidFill>
                  <a:schemeClr val="bg1"/>
                </a:solidFill>
              </a:rPr>
              <a:t>Complaints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116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5241" y="2486526"/>
            <a:ext cx="8098341" cy="3962400"/>
          </a:xfrm>
        </p:spPr>
        <p:txBody>
          <a:bodyPr>
            <a:normAutofit/>
          </a:bodyPr>
          <a:lstStyle/>
          <a:p>
            <a:pPr marL="1234440" marR="0" indent="502920" algn="l">
              <a:lnSpc>
                <a:spcPts val="2400"/>
              </a:lnSpc>
              <a:spcAft>
                <a:spcPts val="0"/>
              </a:spcAft>
              <a:buFont typeface="Century Gothic"/>
              <a:buAutoNum type="arabicPeriod"/>
            </a:pPr>
            <a:r>
              <a:rPr lang="en-US" sz="2200" spc="-5" dirty="0">
                <a:solidFill>
                  <a:srgbClr val="000000"/>
                </a:solidFill>
                <a:latin typeface="Corbel" panose="020B0503020204020204" pitchFamily="34" charset="0"/>
              </a:rPr>
              <a:t>Can a person refuse to be my agent or attorney? </a:t>
            </a:r>
          </a:p>
          <a:p>
            <a:pPr marL="1234440" marR="0" indent="502920" algn="l">
              <a:lnSpc>
                <a:spcPts val="2400"/>
              </a:lnSpc>
              <a:spcBef>
                <a:spcPts val="305"/>
              </a:spcBef>
              <a:spcAft>
                <a:spcPts val="0"/>
              </a:spcAft>
              <a:buFont typeface="Century Gothic"/>
              <a:buAutoNum type="arabicPeriod"/>
            </a:pPr>
            <a:r>
              <a:rPr lang="en-US" sz="2200" spc="-5" dirty="0">
                <a:solidFill>
                  <a:srgbClr val="000000"/>
                </a:solidFill>
                <a:latin typeface="Corbel" panose="020B0503020204020204" pitchFamily="34" charset="0"/>
              </a:rPr>
              <a:t>What if my decision makers don’t agree on a decision? </a:t>
            </a:r>
          </a:p>
          <a:p>
            <a:pPr marL="1234440" marR="0" indent="502920" algn="l">
              <a:lnSpc>
                <a:spcPts val="2400"/>
              </a:lnSpc>
              <a:spcBef>
                <a:spcPts val="330"/>
              </a:spcBef>
              <a:spcAft>
                <a:spcPts val="0"/>
              </a:spcAft>
              <a:buFont typeface="Century Gothic"/>
              <a:buAutoNum type="arabicPeriod"/>
            </a:pPr>
            <a:r>
              <a:rPr lang="en-US" sz="2200" spc="-10" dirty="0">
                <a:solidFill>
                  <a:srgbClr val="000000"/>
                </a:solidFill>
                <a:latin typeface="Corbel" panose="020B0503020204020204" pitchFamily="34" charset="0"/>
              </a:rPr>
              <a:t>Does my agent or attorney receive compensation? </a:t>
            </a:r>
          </a:p>
          <a:p>
            <a:pPr marL="1234440" marR="868680" indent="502920" algn="l">
              <a:lnSpc>
                <a:spcPts val="1700"/>
              </a:lnSpc>
              <a:spcBef>
                <a:spcPts val="1005"/>
              </a:spcBef>
              <a:spcAft>
                <a:spcPts val="0"/>
              </a:spcAft>
              <a:buFont typeface="Century Gothic"/>
              <a:buAutoNum type="arabicPeriod"/>
            </a:pPr>
            <a:r>
              <a:rPr lang="en-US" sz="2200" dirty="0">
                <a:solidFill>
                  <a:srgbClr val="000000"/>
                </a:solidFill>
                <a:latin typeface="Corbel" panose="020B0503020204020204" pitchFamily="34" charset="0"/>
              </a:rPr>
              <a:t>How does marriage, divorce or separation affect my Personal Directive or Power of Attorney? </a:t>
            </a:r>
          </a:p>
          <a:p>
            <a:pPr marL="1234440" marR="1005840" indent="502920" algn="l">
              <a:lnSpc>
                <a:spcPts val="1700"/>
              </a:lnSpc>
              <a:spcBef>
                <a:spcPts val="1010"/>
              </a:spcBef>
              <a:spcAft>
                <a:spcPts val="0"/>
              </a:spcAft>
              <a:buFont typeface="Century Gothic"/>
              <a:buAutoNum type="arabicPeriod"/>
            </a:pPr>
            <a:r>
              <a:rPr lang="en-US" sz="2200" dirty="0">
                <a:solidFill>
                  <a:srgbClr val="000000"/>
                </a:solidFill>
                <a:latin typeface="Corbel" panose="020B0503020204020204" pitchFamily="34" charset="0"/>
              </a:rPr>
              <a:t>How long does a Personal Directive or Power of Attorney last? </a:t>
            </a:r>
          </a:p>
          <a:p>
            <a:pPr marL="1234440" marR="0" indent="502920" algn="l">
              <a:lnSpc>
                <a:spcPts val="2400"/>
              </a:lnSpc>
              <a:spcBef>
                <a:spcPts val="305"/>
              </a:spcBef>
              <a:spcAft>
                <a:spcPts val="0"/>
              </a:spcAft>
              <a:buFont typeface="Century Gothic"/>
              <a:buAutoNum type="arabicPeriod"/>
            </a:pPr>
            <a:r>
              <a:rPr lang="en-US" sz="2200" spc="-5" dirty="0">
                <a:solidFill>
                  <a:srgbClr val="000000"/>
                </a:solidFill>
                <a:latin typeface="Corbel" panose="020B0503020204020204" pitchFamily="34" charset="0"/>
              </a:rPr>
              <a:t>Are these documents effective outside of Alberta? </a:t>
            </a:r>
          </a:p>
          <a:p>
            <a:pPr marL="1234440" marR="0" indent="502920" algn="l">
              <a:lnSpc>
                <a:spcPts val="2400"/>
              </a:lnSpc>
              <a:spcBef>
                <a:spcPts val="325"/>
              </a:spcBef>
              <a:spcAft>
                <a:spcPts val="0"/>
              </a:spcAft>
              <a:buFont typeface="Century Gothic"/>
              <a:buAutoNum type="arabicPeriod"/>
            </a:pPr>
            <a:r>
              <a:rPr lang="en-US" sz="2200" spc="-5" dirty="0">
                <a:solidFill>
                  <a:srgbClr val="000000"/>
                </a:solidFill>
                <a:latin typeface="Corbel" panose="020B0503020204020204" pitchFamily="34" charset="0"/>
              </a:rPr>
              <a:t>Are documents from other provinces valid in Alberta? </a:t>
            </a:r>
          </a:p>
          <a:p>
            <a:pPr marL="1234440" marR="0" indent="502920" algn="l">
              <a:lnSpc>
                <a:spcPts val="2400"/>
              </a:lnSpc>
              <a:spcBef>
                <a:spcPts val="305"/>
              </a:spcBef>
              <a:spcAft>
                <a:spcPts val="20"/>
              </a:spcAft>
              <a:buFont typeface="Century Gothic"/>
              <a:buAutoNum type="arabicPeriod"/>
            </a:pPr>
            <a:r>
              <a:rPr lang="en-US" sz="2200" spc="-5" dirty="0">
                <a:solidFill>
                  <a:srgbClr val="000000"/>
                </a:solidFill>
                <a:latin typeface="Corbel" panose="020B0503020204020204" pitchFamily="34" charset="0"/>
              </a:rPr>
              <a:t>Are photocopies of the documents valid? </a:t>
            </a:r>
          </a:p>
          <a:p>
            <a:endParaRPr lang="en-CA" dirty="0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484BF8C0-8973-4E0A-8450-1078F7145A37}"/>
              </a:ext>
            </a:extLst>
          </p:cNvPr>
          <p:cNvSpPr/>
          <p:nvPr/>
        </p:nvSpPr>
        <p:spPr>
          <a:xfrm>
            <a:off x="1346888" y="420133"/>
            <a:ext cx="3917092" cy="735467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A6A8EB8-DDFA-4935-A281-50128A5E776A}"/>
              </a:ext>
            </a:extLst>
          </p:cNvPr>
          <p:cNvSpPr txBox="1">
            <a:spLocks/>
          </p:cNvSpPr>
          <p:nvPr/>
        </p:nvSpPr>
        <p:spPr>
          <a:xfrm>
            <a:off x="1902759" y="279301"/>
            <a:ext cx="2904964" cy="87629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4000" b="1" dirty="0" smtClean="0">
                <a:solidFill>
                  <a:schemeClr val="bg1"/>
                </a:solidFill>
              </a:rPr>
              <a:t>FAQ’s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942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 12">
            <a:extLst>
              <a:ext uri="{FF2B5EF4-FFF2-40B4-BE49-F238E27FC236}">
                <a16:creationId xmlns:a16="http://schemas.microsoft.com/office/drawing/2014/main" id="{F80FA934-096E-46F5-A091-927CCC6DB07F}"/>
              </a:ext>
            </a:extLst>
          </p:cNvPr>
          <p:cNvSpPr/>
          <p:nvPr/>
        </p:nvSpPr>
        <p:spPr>
          <a:xfrm flipV="1">
            <a:off x="4513869" y="932327"/>
            <a:ext cx="3959595" cy="753037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331C78-060C-4694-B154-9595A19CB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185333"/>
          </a:xfrm>
        </p:spPr>
        <p:txBody>
          <a:bodyPr>
            <a:normAutofit/>
          </a:bodyPr>
          <a:lstStyle/>
          <a:p>
            <a:r>
              <a:rPr lang="en-US" dirty="0">
                <a:cs typeface="Aharoni" panose="02010803020104030203" pitchFamily="2" charset="-79"/>
              </a:rPr>
              <a:t> </a:t>
            </a:r>
            <a:r>
              <a:rPr lang="en-US" b="1" dirty="0">
                <a:solidFill>
                  <a:schemeClr val="bg1"/>
                </a:solidFill>
                <a:cs typeface="Aharoni" panose="02010803020104030203" pitchFamily="2" charset="-79"/>
              </a:rPr>
              <a:t>Questions?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240F2-6965-469A-9056-DFBEEA9F2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7158" y="2858745"/>
            <a:ext cx="6855356" cy="3793067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1200" dirty="0"/>
              <a:t>Presented by</a:t>
            </a:r>
            <a:r>
              <a:rPr lang="en-US" sz="1600" dirty="0"/>
              <a:t>:  </a:t>
            </a:r>
            <a:r>
              <a:rPr lang="en-US" dirty="0"/>
              <a:t> </a:t>
            </a:r>
            <a:r>
              <a:rPr lang="en-US" dirty="0" smtClean="0"/>
              <a:t>Nicole Wiebe and Deema AbouRizk </a:t>
            </a:r>
            <a:endParaRPr lang="en-US" dirty="0"/>
          </a:p>
          <a:p>
            <a:pPr marL="0" indent="0" algn="r">
              <a:buNone/>
            </a:pPr>
            <a:r>
              <a:rPr lang="en-US" dirty="0"/>
              <a:t>Dentons Canada LLC</a:t>
            </a:r>
          </a:p>
          <a:p>
            <a:pPr marL="0" indent="0" algn="r">
              <a:buNone/>
            </a:pPr>
            <a:r>
              <a:rPr lang="en-US" dirty="0" smtClean="0">
                <a:hlinkClick r:id="rId3"/>
              </a:rPr>
              <a:t>Nicole.wiebe@dentons.com</a:t>
            </a:r>
            <a:endParaRPr lang="en-US" dirty="0" smtClean="0"/>
          </a:p>
          <a:p>
            <a:pPr marL="0" indent="0" algn="r">
              <a:buNone/>
            </a:pPr>
            <a:r>
              <a:rPr lang="en-US" dirty="0" smtClean="0"/>
              <a:t>Deema.abourizk@dentons.com</a:t>
            </a:r>
            <a:endParaRPr lang="en-US" dirty="0"/>
          </a:p>
          <a:p>
            <a:pPr marL="0" indent="0" algn="r">
              <a:buNone/>
            </a:pPr>
            <a:r>
              <a:rPr lang="en-US" dirty="0" smtClean="0"/>
              <a:t>780-423-7148</a:t>
            </a:r>
            <a:endParaRPr lang="en-US" dirty="0"/>
          </a:p>
          <a:p>
            <a:endParaRPr lang="en-US" dirty="0"/>
          </a:p>
        </p:txBody>
      </p:sp>
      <p:pic>
        <p:nvPicPr>
          <p:cNvPr id="20" name="Picture 19" descr="A picture containing sitting, drawing, red, ball&#10;&#10;Description automatically generated">
            <a:extLst>
              <a:ext uri="{FF2B5EF4-FFF2-40B4-BE49-F238E27FC236}">
                <a16:creationId xmlns:a16="http://schemas.microsoft.com/office/drawing/2014/main" id="{44B892DA-937C-404E-9EB0-2FAC3078F83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644" y="526140"/>
            <a:ext cx="2253129" cy="520408"/>
          </a:xfrm>
          <a:prstGeom prst="rect">
            <a:avLst/>
          </a:prstGeom>
        </p:spPr>
      </p:pic>
      <p:pic>
        <p:nvPicPr>
          <p:cNvPr id="6" name="Picture 2" descr="Edmonton Community Legal Centr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233" y="1151964"/>
            <a:ext cx="18859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58984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6AD30037-67ED-4367-9BE0-45787510BF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Parallelogram 37">
            <a:extLst>
              <a:ext uri="{FF2B5EF4-FFF2-40B4-BE49-F238E27FC236}">
                <a16:creationId xmlns:a16="http://schemas.microsoft.com/office/drawing/2014/main" id="{27EF8E68-F498-4D90-97AB-15C32351603E}"/>
              </a:ext>
            </a:extLst>
          </p:cNvPr>
          <p:cNvSpPr/>
          <p:nvPr/>
        </p:nvSpPr>
        <p:spPr>
          <a:xfrm>
            <a:off x="486041" y="810064"/>
            <a:ext cx="5260679" cy="1580270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Pins in a map">
            <a:extLst>
              <a:ext uri="{FF2B5EF4-FFF2-40B4-BE49-F238E27FC236}">
                <a16:creationId xmlns:a16="http://schemas.microsoft.com/office/drawing/2014/main" id="{A9F8B978-DD11-43C9-9254-A6508F12C2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5" r="23787" b="-1"/>
          <a:stretch/>
        </p:blipFill>
        <p:spPr>
          <a:xfrm>
            <a:off x="6892924" y="10"/>
            <a:ext cx="5299077" cy="6857990"/>
          </a:xfrm>
          <a:custGeom>
            <a:avLst/>
            <a:gdLst/>
            <a:ahLst/>
            <a:cxnLst/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50841A4E-5BC1-44B4-83CF-D524E8AEAD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32760" y="0"/>
            <a:ext cx="2436813" cy="6858001"/>
            <a:chOff x="1320800" y="0"/>
            <a:chExt cx="2436813" cy="6858001"/>
          </a:xfrm>
        </p:grpSpPr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BF371BCC-8954-44E2-8C4F-29DC188727A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CD3505BE-B420-41C5-BE34-3E7652D37A5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4B68A05B-A78B-4D59-8CF9-1900731A218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84D57A01-C112-4FF2-B5ED-0B762AAD9CE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6CCCCDF1-5D4F-4CA1-8400-DFBB96BB01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20A090B2-5344-43CD-BC70-A6D44F15E80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6109E6E3-6F85-447B-84E2-0129DB3D3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955" y="723899"/>
            <a:ext cx="5260680" cy="1752599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IMPORTANCE OF PLANNING AHEAD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E51B3C49-0886-432A-AA18-C73EE4455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66999"/>
            <a:ext cx="5260680" cy="312420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000" dirty="0" smtClean="0"/>
              <a:t>Types </a:t>
            </a:r>
            <a:r>
              <a:rPr lang="en-US" sz="2000" dirty="0" smtClean="0"/>
              <a:t>of Decision Making Documents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During illness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Enduring Power of Attorney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Trusteeship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Personal Directive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Guardianship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After death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Will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Intestate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9044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6AD30037-67ED-4367-9BE0-45787510BF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alculator and notepad">
            <a:extLst>
              <a:ext uri="{FF2B5EF4-FFF2-40B4-BE49-F238E27FC236}">
                <a16:creationId xmlns:a16="http://schemas.microsoft.com/office/drawing/2014/main" id="{00476323-E046-409E-B431-CF97DF1124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08" r="9515" b="-1"/>
          <a:stretch/>
        </p:blipFill>
        <p:spPr>
          <a:xfrm>
            <a:off x="6892924" y="10"/>
            <a:ext cx="5299077" cy="6857990"/>
          </a:xfrm>
          <a:custGeom>
            <a:avLst/>
            <a:gdLst/>
            <a:ahLst/>
            <a:cxnLst/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50841A4E-5BC1-44B4-83CF-D524E8AEAD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32760" y="0"/>
            <a:ext cx="2436813" cy="6858001"/>
            <a:chOff x="1320800" y="0"/>
            <a:chExt cx="2436813" cy="6858001"/>
          </a:xfrm>
        </p:grpSpPr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BF371BCC-8954-44E2-8C4F-29DC188727A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54" name="Freeform 7">
              <a:extLst>
                <a:ext uri="{FF2B5EF4-FFF2-40B4-BE49-F238E27FC236}">
                  <a16:creationId xmlns:a16="http://schemas.microsoft.com/office/drawing/2014/main" id="{CD3505BE-B420-41C5-BE34-3E7652D37A5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55" name="Freeform 8">
              <a:extLst>
                <a:ext uri="{FF2B5EF4-FFF2-40B4-BE49-F238E27FC236}">
                  <a16:creationId xmlns:a16="http://schemas.microsoft.com/office/drawing/2014/main" id="{4B68A05B-A78B-4D59-8CF9-1900731A218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56" name="Freeform 9">
              <a:extLst>
                <a:ext uri="{FF2B5EF4-FFF2-40B4-BE49-F238E27FC236}">
                  <a16:creationId xmlns:a16="http://schemas.microsoft.com/office/drawing/2014/main" id="{84D57A01-C112-4FF2-B5ED-0B762AAD9CE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57" name="Freeform 10">
              <a:extLst>
                <a:ext uri="{FF2B5EF4-FFF2-40B4-BE49-F238E27FC236}">
                  <a16:creationId xmlns:a16="http://schemas.microsoft.com/office/drawing/2014/main" id="{6CCCCDF1-5D4F-4CA1-8400-DFBB96BB01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58" name="Freeform 11">
              <a:extLst>
                <a:ext uri="{FF2B5EF4-FFF2-40B4-BE49-F238E27FC236}">
                  <a16:creationId xmlns:a16="http://schemas.microsoft.com/office/drawing/2014/main" id="{20A090B2-5344-43CD-BC70-A6D44F15E80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7" name="Parallelogram 6">
            <a:extLst>
              <a:ext uri="{FF2B5EF4-FFF2-40B4-BE49-F238E27FC236}">
                <a16:creationId xmlns:a16="http://schemas.microsoft.com/office/drawing/2014/main" id="{6501EFFF-8372-49EA-BE29-5C84E2058916}"/>
              </a:ext>
            </a:extLst>
          </p:cNvPr>
          <p:cNvSpPr/>
          <p:nvPr/>
        </p:nvSpPr>
        <p:spPr>
          <a:xfrm>
            <a:off x="400929" y="562708"/>
            <a:ext cx="5871520" cy="1875692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6109E6E3-6F85-447B-84E2-0129DB3D3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080" y="685800"/>
            <a:ext cx="5260680" cy="1752599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If your F</a:t>
            </a:r>
            <a:r>
              <a:rPr lang="en-US" b="1" dirty="0" smtClean="0">
                <a:solidFill>
                  <a:schemeClr val="bg1"/>
                </a:solidFill>
              </a:rPr>
              <a:t>amily </a:t>
            </a:r>
            <a:r>
              <a:rPr lang="en-US" b="1" dirty="0">
                <a:solidFill>
                  <a:schemeClr val="bg1"/>
                </a:solidFill>
              </a:rPr>
              <a:t>M</a:t>
            </a:r>
            <a:r>
              <a:rPr lang="en-US" b="1" dirty="0" smtClean="0">
                <a:solidFill>
                  <a:schemeClr val="bg1"/>
                </a:solidFill>
              </a:rPr>
              <a:t>ember </a:t>
            </a:r>
            <a:r>
              <a:rPr lang="en-US" b="1" dirty="0">
                <a:solidFill>
                  <a:schemeClr val="bg1"/>
                </a:solidFill>
              </a:rPr>
              <a:t>is in Serious Accident Tomorrow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E51B3C49-0886-432A-AA18-C73EE4455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66999"/>
            <a:ext cx="5260680" cy="312420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 Who will pay their mortgage?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 Who will apply for their disability insurance?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 Who will pay utilities and taxes?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 What authority do you have to do so?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 How will you even access basic information?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7052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6AD30037-67ED-4367-9BE0-45787510BF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Parallelogram 54">
            <a:extLst>
              <a:ext uri="{FF2B5EF4-FFF2-40B4-BE49-F238E27FC236}">
                <a16:creationId xmlns:a16="http://schemas.microsoft.com/office/drawing/2014/main" id="{210C1E05-CF49-43A2-9F9B-8D2925C582E3}"/>
              </a:ext>
            </a:extLst>
          </p:cNvPr>
          <p:cNvSpPr/>
          <p:nvPr/>
        </p:nvSpPr>
        <p:spPr>
          <a:xfrm>
            <a:off x="486040" y="722513"/>
            <a:ext cx="5260680" cy="1679171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Jigsaw piece bridging the gap">
            <a:extLst>
              <a:ext uri="{FF2B5EF4-FFF2-40B4-BE49-F238E27FC236}">
                <a16:creationId xmlns:a16="http://schemas.microsoft.com/office/drawing/2014/main" id="{4DE9757C-92A7-4712-88E9-5E556D7EC0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1" r="32197"/>
          <a:stretch/>
        </p:blipFill>
        <p:spPr>
          <a:xfrm>
            <a:off x="6892924" y="10"/>
            <a:ext cx="5299077" cy="6857990"/>
          </a:xfrm>
          <a:custGeom>
            <a:avLst/>
            <a:gdLst/>
            <a:ahLst/>
            <a:cxnLst/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50841A4E-5BC1-44B4-83CF-D524E8AEAD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32760" y="0"/>
            <a:ext cx="2436813" cy="6858001"/>
            <a:chOff x="1320800" y="0"/>
            <a:chExt cx="2436813" cy="6858001"/>
          </a:xfrm>
        </p:grpSpPr>
        <p:sp>
          <p:nvSpPr>
            <p:cNvPr id="62" name="Freeform 6">
              <a:extLst>
                <a:ext uri="{FF2B5EF4-FFF2-40B4-BE49-F238E27FC236}">
                  <a16:creationId xmlns:a16="http://schemas.microsoft.com/office/drawing/2014/main" id="{BF371BCC-8954-44E2-8C4F-29DC188727A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63" name="Freeform 7">
              <a:extLst>
                <a:ext uri="{FF2B5EF4-FFF2-40B4-BE49-F238E27FC236}">
                  <a16:creationId xmlns:a16="http://schemas.microsoft.com/office/drawing/2014/main" id="{CD3505BE-B420-41C5-BE34-3E7652D37A5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64" name="Freeform 8">
              <a:extLst>
                <a:ext uri="{FF2B5EF4-FFF2-40B4-BE49-F238E27FC236}">
                  <a16:creationId xmlns:a16="http://schemas.microsoft.com/office/drawing/2014/main" id="{4B68A05B-A78B-4D59-8CF9-1900731A218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65" name="Freeform 9">
              <a:extLst>
                <a:ext uri="{FF2B5EF4-FFF2-40B4-BE49-F238E27FC236}">
                  <a16:creationId xmlns:a16="http://schemas.microsoft.com/office/drawing/2014/main" id="{84D57A01-C112-4FF2-B5ED-0B762AAD9CE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66" name="Freeform 10">
              <a:extLst>
                <a:ext uri="{FF2B5EF4-FFF2-40B4-BE49-F238E27FC236}">
                  <a16:creationId xmlns:a16="http://schemas.microsoft.com/office/drawing/2014/main" id="{6CCCCDF1-5D4F-4CA1-8400-DFBB96BB01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67" name="Freeform 11">
              <a:extLst>
                <a:ext uri="{FF2B5EF4-FFF2-40B4-BE49-F238E27FC236}">
                  <a16:creationId xmlns:a16="http://schemas.microsoft.com/office/drawing/2014/main" id="{20A090B2-5344-43CD-BC70-A6D44F15E80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63711E-5410-44C4-80CA-D2626D114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080" y="685800"/>
            <a:ext cx="5260680" cy="1752599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Enduring Power of Attorney (EPA)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E3A62-4002-4C8F-BF9D-BC8648BDD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958" y="2721935"/>
            <a:ext cx="6125492" cy="4136064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 Appoint an “Attorney” to deal with financial matters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 </a:t>
            </a:r>
            <a:r>
              <a:rPr lang="en-US" sz="2000" dirty="0" smtClean="0"/>
              <a:t>Immediate or Springing 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Immediate</a:t>
            </a:r>
          </a:p>
          <a:p>
            <a:pPr lvl="1"/>
            <a:r>
              <a:rPr lang="en-US" sz="2400" dirty="0" smtClean="0"/>
              <a:t>This </a:t>
            </a:r>
            <a:r>
              <a:rPr lang="en-US" sz="2400" dirty="0"/>
              <a:t>Power of Attorney comes into effect immediately and shall continue in effect even though I may become mentally incapacitated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/>
              <a:t>Immediate Power of Attorney allows for gradual increase of assistance</a:t>
            </a:r>
          </a:p>
          <a:p>
            <a:pPr lvl="1"/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600" b="1" dirty="0"/>
              <a:t>Springing</a:t>
            </a:r>
          </a:p>
          <a:p>
            <a:pPr lvl="1"/>
            <a:r>
              <a:rPr lang="en-US" sz="2400" dirty="0"/>
              <a:t>This Power of Attorney shall only come into effect when I become mentally infirm or mentally incapable of dealing with my financial affairs.   The declaration of two doctors shall determine that I am mentally incapable or mentally infirm and unable to deal with my financial affairs.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613887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0272" y="2254103"/>
            <a:ext cx="10707690" cy="401910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8000" dirty="0">
                <a:latin typeface="Corbel" panose="020B0503020204020204" pitchFamily="34" charset="0"/>
              </a:rPr>
              <a:t>Power of Attorney can only be done if have mental </a:t>
            </a:r>
            <a:r>
              <a:rPr lang="en-US" sz="8000" dirty="0" smtClean="0">
                <a:latin typeface="Corbel" panose="020B0503020204020204" pitchFamily="34" charset="0"/>
              </a:rPr>
              <a:t>capacity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8000" dirty="0" smtClean="0">
                <a:latin typeface="Corbel" panose="020B0503020204020204" pitchFamily="34" charset="0"/>
              </a:rPr>
              <a:t>Appoint </a:t>
            </a:r>
            <a:r>
              <a:rPr lang="en-US" sz="8000" dirty="0">
                <a:latin typeface="Corbel" panose="020B0503020204020204" pitchFamily="34" charset="0"/>
              </a:rPr>
              <a:t>one or two people whom you trust to handle your </a:t>
            </a:r>
            <a:r>
              <a:rPr lang="en-US" sz="8000" dirty="0" smtClean="0">
                <a:latin typeface="Corbel" panose="020B0503020204020204" pitchFamily="34" charset="0"/>
              </a:rPr>
              <a:t>finances</a:t>
            </a:r>
            <a:endParaRPr lang="en-US" sz="8000" dirty="0">
              <a:latin typeface="Corbel" panose="020B050302020402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8000" dirty="0" smtClean="0">
                <a:latin typeface="Corbel" panose="020B0503020204020204" pitchFamily="34" charset="0"/>
              </a:rPr>
              <a:t>Name </a:t>
            </a:r>
            <a:r>
              <a:rPr lang="en-US" sz="8000" dirty="0">
                <a:latin typeface="Corbel" panose="020B0503020204020204" pitchFamily="34" charset="0"/>
              </a:rPr>
              <a:t>an </a:t>
            </a:r>
            <a:r>
              <a:rPr lang="en-US" sz="8000" dirty="0" smtClean="0">
                <a:latin typeface="Corbel" panose="020B0503020204020204" pitchFamily="34" charset="0"/>
              </a:rPr>
              <a:t>alternate</a:t>
            </a:r>
            <a:endParaRPr lang="en-US" sz="8000" b="1" dirty="0">
              <a:latin typeface="Corbel" panose="020B050302020402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8000" dirty="0" smtClean="0">
                <a:latin typeface="Corbel" panose="020B0503020204020204" pitchFamily="34" charset="0"/>
              </a:rPr>
              <a:t>Who </a:t>
            </a:r>
            <a:r>
              <a:rPr lang="en-US" sz="8000" dirty="0">
                <a:latin typeface="Corbel" panose="020B0503020204020204" pitchFamily="34" charset="0"/>
              </a:rPr>
              <a:t>should be appointed?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8000" dirty="0" smtClean="0">
                <a:latin typeface="Corbel" panose="020B0503020204020204" pitchFamily="34" charset="0"/>
              </a:rPr>
              <a:t>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8000" dirty="0" smtClean="0">
                <a:latin typeface="Corbel" panose="020B0503020204020204" pitchFamily="34" charset="0"/>
              </a:rPr>
              <a:t>Power </a:t>
            </a:r>
            <a:r>
              <a:rPr lang="en-US" sz="8000" dirty="0">
                <a:latin typeface="Corbel" panose="020B0503020204020204" pitchFamily="34" charset="0"/>
              </a:rPr>
              <a:t>to: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8000" dirty="0">
                <a:latin typeface="Corbel" panose="020B0503020204020204" pitchFamily="34" charset="0"/>
              </a:rPr>
              <a:t>support spouse and children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8000" dirty="0">
                <a:latin typeface="Corbel" panose="020B0503020204020204" pitchFamily="34" charset="0"/>
              </a:rPr>
              <a:t>sell land/restrict sale of </a:t>
            </a:r>
            <a:r>
              <a:rPr lang="en-US" sz="8000" dirty="0" smtClean="0">
                <a:latin typeface="Corbel" panose="020B0503020204020204" pitchFamily="34" charset="0"/>
              </a:rPr>
              <a:t>land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8000" spc="45" dirty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8000" b="1" u="sng" spc="45" dirty="0" smtClean="0">
                <a:solidFill>
                  <a:srgbClr val="000000"/>
                </a:solidFill>
                <a:latin typeface="Corbel" panose="020B0503020204020204" pitchFamily="34" charset="0"/>
              </a:rPr>
              <a:t>What </a:t>
            </a:r>
            <a:r>
              <a:rPr lang="en-US" sz="8000" b="1" u="sng" spc="45" dirty="0">
                <a:solidFill>
                  <a:srgbClr val="000000"/>
                </a:solidFill>
                <a:latin typeface="Corbel" panose="020B0503020204020204" pitchFamily="34" charset="0"/>
              </a:rPr>
              <a:t>can you do to avoid misuse of your Power of Attorney?</a:t>
            </a:r>
          </a:p>
          <a:p>
            <a:pPr marL="0" indent="0">
              <a:buNone/>
            </a:pPr>
            <a:endParaRPr lang="en-US" dirty="0"/>
          </a:p>
          <a:p>
            <a:endParaRPr lang="en-CA" dirty="0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10C1E05-CF49-43A2-9F9B-8D2925C582E3}"/>
              </a:ext>
            </a:extLst>
          </p:cNvPr>
          <p:cNvSpPr/>
          <p:nvPr/>
        </p:nvSpPr>
        <p:spPr>
          <a:xfrm>
            <a:off x="486040" y="401231"/>
            <a:ext cx="5260680" cy="1679171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663711E-5410-44C4-80CA-D2626D114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080" y="364518"/>
            <a:ext cx="5260680" cy="1752599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Enduring Power of Attorney (EPA)</a:t>
            </a:r>
          </a:p>
        </p:txBody>
      </p:sp>
    </p:spTree>
    <p:extLst>
      <p:ext uri="{BB962C8B-B14F-4D97-AF65-F5344CB8AC3E}">
        <p14:creationId xmlns:p14="http://schemas.microsoft.com/office/powerpoint/2010/main" val="3777289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6AD30037-67ED-4367-9BE0-45787510BF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DF988EC7-CCC7-404D-BEDE-1373C912B0E1}"/>
              </a:ext>
            </a:extLst>
          </p:cNvPr>
          <p:cNvSpPr/>
          <p:nvPr/>
        </p:nvSpPr>
        <p:spPr>
          <a:xfrm>
            <a:off x="643468" y="1085849"/>
            <a:ext cx="5895679" cy="953540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can of a human brain in a neurology clinic">
            <a:extLst>
              <a:ext uri="{FF2B5EF4-FFF2-40B4-BE49-F238E27FC236}">
                <a16:creationId xmlns:a16="http://schemas.microsoft.com/office/drawing/2014/main" id="{DC0B66F9-DAD3-4E42-B853-A98656E3A0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48"/>
          <a:stretch/>
        </p:blipFill>
        <p:spPr>
          <a:xfrm>
            <a:off x="6892924" y="10"/>
            <a:ext cx="5299077" cy="6857990"/>
          </a:xfrm>
          <a:custGeom>
            <a:avLst/>
            <a:gdLst/>
            <a:ahLst/>
            <a:cxnLst/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50841A4E-5BC1-44B4-83CF-D524E8AEAD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32760" y="0"/>
            <a:ext cx="2436813" cy="6858001"/>
            <a:chOff x="1320800" y="0"/>
            <a:chExt cx="2436813" cy="6858001"/>
          </a:xfrm>
        </p:grpSpPr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BF371BCC-8954-44E2-8C4F-29DC188727A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CD3505BE-B420-41C5-BE34-3E7652D37A5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4B68A05B-A78B-4D59-8CF9-1900731A218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84D57A01-C112-4FF2-B5ED-0B762AAD9CE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6CCCCDF1-5D4F-4CA1-8400-DFBB96BB01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20A090B2-5344-43CD-BC70-A6D44F15E80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6109E6E3-6F85-447B-84E2-0129DB3D3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080" y="685800"/>
            <a:ext cx="5260680" cy="1752599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Personal Directive (PD)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E51B3C49-0886-432A-AA18-C73EE4455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66999"/>
            <a:ext cx="5260680" cy="3124201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700" dirty="0"/>
              <a:t>Appoint Agent to deal with health care/personal matters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700" dirty="0"/>
              <a:t>Takes effect on mental </a:t>
            </a:r>
            <a:r>
              <a:rPr lang="en-US" sz="1700" dirty="0" smtClean="0"/>
              <a:t>incapacity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300" dirty="0" smtClean="0"/>
              <a:t>Declaration of Incapacity</a:t>
            </a:r>
            <a:endParaRPr lang="en-US" sz="1300" dirty="0"/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700" dirty="0"/>
              <a:t>Appoint those best able to make personal decisions for you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700" dirty="0"/>
              <a:t>Provide details:</a:t>
            </a:r>
          </a:p>
          <a:p>
            <a:pPr lvl="1">
              <a:lnSpc>
                <a:spcPct val="90000"/>
              </a:lnSpc>
            </a:pPr>
            <a:r>
              <a:rPr lang="en-US" sz="1700" dirty="0"/>
              <a:t>home care v. nursing </a:t>
            </a:r>
            <a:r>
              <a:rPr lang="en-US" sz="1700" dirty="0" smtClean="0"/>
              <a:t>home</a:t>
            </a:r>
            <a:endParaRPr lang="en-US" sz="1700" dirty="0"/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700" dirty="0" smtClean="0"/>
              <a:t>Guardians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700" dirty="0" smtClean="0"/>
              <a:t>Deal </a:t>
            </a:r>
            <a:r>
              <a:rPr lang="en-US" sz="1700" dirty="0"/>
              <a:t>with vegetative state and medical interventions and donating organs for transplant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700" dirty="0"/>
              <a:t>Medical Assistance in Dying (</a:t>
            </a:r>
            <a:r>
              <a:rPr lang="en-US" sz="1700" dirty="0" smtClean="0"/>
              <a:t>MAID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700" dirty="0" smtClean="0"/>
              <a:t>Public Trustee as </a:t>
            </a:r>
            <a:r>
              <a:rPr lang="en-US" sz="1700" dirty="0" smtClean="0"/>
              <a:t>Agent</a:t>
            </a:r>
            <a:endParaRPr lang="en-US" sz="1700" dirty="0"/>
          </a:p>
          <a:p>
            <a:pPr lvl="1">
              <a:lnSpc>
                <a:spcPct val="90000"/>
              </a:lnSpc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4311523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AD30037-67ED-4367-9BE0-45787510BF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4B8E5BB8-A324-488D-B29B-317A11B6CE4A}"/>
              </a:ext>
            </a:extLst>
          </p:cNvPr>
          <p:cNvSpPr/>
          <p:nvPr/>
        </p:nvSpPr>
        <p:spPr>
          <a:xfrm>
            <a:off x="274156" y="724706"/>
            <a:ext cx="6297226" cy="1726050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 device&#10;&#10;Description automatically generated">
            <a:extLst>
              <a:ext uri="{FF2B5EF4-FFF2-40B4-BE49-F238E27FC236}">
                <a16:creationId xmlns:a16="http://schemas.microsoft.com/office/drawing/2014/main" id="{28CDECA3-6368-4F1E-9EC1-5B8C9A8B2C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9" r="33674" b="-1"/>
          <a:stretch/>
        </p:blipFill>
        <p:spPr>
          <a:xfrm>
            <a:off x="6892924" y="10"/>
            <a:ext cx="5299077" cy="6857990"/>
          </a:xfrm>
          <a:custGeom>
            <a:avLst/>
            <a:gdLst/>
            <a:ahLst/>
            <a:cxnLst/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50841A4E-5BC1-44B4-83CF-D524E8AEAD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32760" y="0"/>
            <a:ext cx="2436813" cy="6858001"/>
            <a:chOff x="1320800" y="0"/>
            <a:chExt cx="2436813" cy="6858001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BF371BCC-8954-44E2-8C4F-29DC188727A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CD3505BE-B420-41C5-BE34-3E7652D37A5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4B68A05B-A78B-4D59-8CF9-1900731A218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84D57A01-C112-4FF2-B5ED-0B762AAD9CE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6CCCCDF1-5D4F-4CA1-8400-DFBB96BB01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20A090B2-5344-43CD-BC70-A6D44F15E80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79E99E9-3A66-4351-9B59-F9FFEA479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080" y="698157"/>
            <a:ext cx="5260680" cy="1752599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Supported Decision-Making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B8DD7-CA44-4829-8188-9C390B22F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66999"/>
            <a:ext cx="5260680" cy="3124201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If you are capable </a:t>
            </a:r>
            <a:r>
              <a:rPr lang="en-US" dirty="0"/>
              <a:t>of making decisions, </a:t>
            </a:r>
            <a:r>
              <a:rPr lang="en-US" dirty="0" smtClean="0"/>
              <a:t>but require assistance, you can complete a supported decision making form to appoint a “supporter”. </a:t>
            </a:r>
          </a:p>
          <a:p>
            <a:r>
              <a:rPr lang="en-US" dirty="0"/>
              <a:t>A supporter helps communicate the adult’s questions, concerns and decisions by talking to their service providers, who could include:</a:t>
            </a:r>
          </a:p>
          <a:p>
            <a:pPr lvl="1"/>
            <a:r>
              <a:rPr lang="en-US" dirty="0"/>
              <a:t>health care providers</a:t>
            </a:r>
          </a:p>
          <a:p>
            <a:pPr lvl="1"/>
            <a:r>
              <a:rPr lang="en-US" dirty="0"/>
              <a:t>pharmacists</a:t>
            </a:r>
          </a:p>
          <a:p>
            <a:pPr lvl="1"/>
            <a:r>
              <a:rPr lang="en-US" dirty="0"/>
              <a:t>continuing care facilities</a:t>
            </a:r>
          </a:p>
          <a:p>
            <a:pPr lvl="1"/>
            <a:r>
              <a:rPr lang="en-US" dirty="0"/>
              <a:t>employers</a:t>
            </a:r>
          </a:p>
          <a:p>
            <a:pPr lvl="1"/>
            <a:r>
              <a:rPr lang="en-US" dirty="0"/>
              <a:t>lawyers</a:t>
            </a:r>
          </a:p>
          <a:p>
            <a:r>
              <a:rPr lang="en-US" dirty="0"/>
              <a:t>A supporter has the legal authority to:</a:t>
            </a:r>
          </a:p>
          <a:p>
            <a:pPr lvl="1"/>
            <a:r>
              <a:rPr lang="en-US" dirty="0"/>
              <a:t>access the adult’s personal information that is needed for a decision</a:t>
            </a:r>
          </a:p>
          <a:p>
            <a:pPr lvl="1"/>
            <a:r>
              <a:rPr lang="en-US" dirty="0"/>
              <a:t>help the adult make and communicate the </a:t>
            </a:r>
            <a:r>
              <a:rPr lang="en-US" dirty="0" smtClean="0"/>
              <a:t>decision</a:t>
            </a:r>
          </a:p>
          <a:p>
            <a:pPr>
              <a:lnSpc>
                <a:spcPct val="90000"/>
              </a:lnSpc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9521029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6AD30037-67ED-4367-9BE0-45787510BF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Parallelogram 32">
            <a:extLst>
              <a:ext uri="{FF2B5EF4-FFF2-40B4-BE49-F238E27FC236}">
                <a16:creationId xmlns:a16="http://schemas.microsoft.com/office/drawing/2014/main" id="{EBA33B15-54F2-4758-B5EE-97A93898C074}"/>
              </a:ext>
            </a:extLst>
          </p:cNvPr>
          <p:cNvSpPr/>
          <p:nvPr/>
        </p:nvSpPr>
        <p:spPr>
          <a:xfrm>
            <a:off x="461904" y="722513"/>
            <a:ext cx="6077243" cy="1679171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erson sitting at a desk&#10;&#10;Description automatically generated">
            <a:extLst>
              <a:ext uri="{FF2B5EF4-FFF2-40B4-BE49-F238E27FC236}">
                <a16:creationId xmlns:a16="http://schemas.microsoft.com/office/drawing/2014/main" id="{8F35CF5A-2666-45D8-A163-DCE3808378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2" r="37551" b="-1"/>
          <a:stretch/>
        </p:blipFill>
        <p:spPr>
          <a:xfrm>
            <a:off x="6892924" y="10"/>
            <a:ext cx="5299077" cy="6857990"/>
          </a:xfrm>
          <a:custGeom>
            <a:avLst/>
            <a:gdLst/>
            <a:ahLst/>
            <a:cxnLst/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50841A4E-5BC1-44B4-83CF-D524E8AEAD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32760" y="0"/>
            <a:ext cx="2436813" cy="6858001"/>
            <a:chOff x="1320800" y="0"/>
            <a:chExt cx="2436813" cy="6858001"/>
          </a:xfrm>
        </p:grpSpPr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BF371BCC-8954-44E2-8C4F-29DC188727A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CD3505BE-B420-41C5-BE34-3E7652D37A5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4B68A05B-A78B-4D59-8CF9-1900731A218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84D57A01-C112-4FF2-B5ED-0B762AAD9CE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6CCCCDF1-5D4F-4CA1-8400-DFBB96BB01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20A090B2-5344-43CD-BC70-A6D44F15E80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6109E6E3-6F85-447B-84E2-0129DB3D3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080" y="685800"/>
            <a:ext cx="5260680" cy="1752599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Alternative to EPA and PD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E51B3C49-0886-432A-AA18-C73EE4455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34" y="2805545"/>
            <a:ext cx="5260680" cy="312420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Adult Guardianship and Trusteeship Act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Appoint a Supported Decision Maker/Co-Decision Maker/Guardian and Trustee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Increased costs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Initial application $1,000.00 - $2,500.00 in legal fees and $500.00 - $700.00 in medical report fees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000" dirty="0" smtClean="0"/>
              <a:t>No </a:t>
            </a:r>
            <a:r>
              <a:rPr lang="en-US" sz="2000" dirty="0" smtClean="0"/>
              <a:t>control over appointment</a:t>
            </a:r>
            <a:endParaRPr lang="en-US" sz="2000" dirty="0"/>
          </a:p>
          <a:p>
            <a:pPr lvl="1"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1760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6AD30037-67ED-4367-9BE0-45787510BF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Parallelogram 32">
            <a:extLst>
              <a:ext uri="{FF2B5EF4-FFF2-40B4-BE49-F238E27FC236}">
                <a16:creationId xmlns:a16="http://schemas.microsoft.com/office/drawing/2014/main" id="{4AB8C969-A28F-4E0B-A676-C851E77DE6BD}"/>
              </a:ext>
            </a:extLst>
          </p:cNvPr>
          <p:cNvSpPr/>
          <p:nvPr/>
        </p:nvSpPr>
        <p:spPr>
          <a:xfrm>
            <a:off x="400929" y="759228"/>
            <a:ext cx="5260680" cy="1679171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ingle king chess piece on board">
            <a:extLst>
              <a:ext uri="{FF2B5EF4-FFF2-40B4-BE49-F238E27FC236}">
                <a16:creationId xmlns:a16="http://schemas.microsoft.com/office/drawing/2014/main" id="{F794D465-D07F-44CE-BFAD-9644F03300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2" r="37155"/>
          <a:stretch/>
        </p:blipFill>
        <p:spPr>
          <a:xfrm>
            <a:off x="6892924" y="10"/>
            <a:ext cx="5299077" cy="6857990"/>
          </a:xfrm>
          <a:custGeom>
            <a:avLst/>
            <a:gdLst/>
            <a:ahLst/>
            <a:cxnLst/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50841A4E-5BC1-44B4-83CF-D524E8AEAD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32760" y="0"/>
            <a:ext cx="2436813" cy="6858001"/>
            <a:chOff x="1320800" y="0"/>
            <a:chExt cx="2436813" cy="6858001"/>
          </a:xfrm>
        </p:grpSpPr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BF371BCC-8954-44E2-8C4F-29DC188727A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CD3505BE-B420-41C5-BE34-3E7652D37A5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4B68A05B-A78B-4D59-8CF9-1900731A218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84D57A01-C112-4FF2-B5ED-0B762AAD9CE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6CCCCDF1-5D4F-4CA1-8400-DFBB96BB01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20A090B2-5344-43CD-BC70-A6D44F15E80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DA1AD09-0010-44AA-9E76-41009FE56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080" y="685800"/>
            <a:ext cx="5260680" cy="1752599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Guardianship and Trusteeship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14C4D-CC08-4992-8192-E5BD54BB5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66999"/>
            <a:ext cx="5260680" cy="312420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Need to account as the court directs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Costs for accounting $1,000.00 to $2,500.00 in legal fees and may need to hire accountant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894689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Custom 1">
      <a:dk1>
        <a:sysClr val="windowText" lastClr="000000"/>
      </a:dk1>
      <a:lt1>
        <a:srgbClr val="F2F2F2"/>
      </a:lt1>
      <a:dk2>
        <a:srgbClr val="632E62"/>
      </a:dk2>
      <a:lt2>
        <a:srgbClr val="A66BD3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1347</TotalTime>
  <Words>673</Words>
  <Application>Microsoft Office PowerPoint</Application>
  <PresentationFormat>Widescreen</PresentationFormat>
  <Paragraphs>143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Aharoni</vt:lpstr>
      <vt:lpstr>Arial</vt:lpstr>
      <vt:lpstr>Calibri</vt:lpstr>
      <vt:lpstr>Century Gothic</vt:lpstr>
      <vt:lpstr>Corbel</vt:lpstr>
      <vt:lpstr>Wingdings</vt:lpstr>
      <vt:lpstr>Parallax</vt:lpstr>
      <vt:lpstr>  Personal Directives, Powers of Attorney &amp; Other Important Documents</vt:lpstr>
      <vt:lpstr>IMPORTANCE OF PLANNING AHEAD</vt:lpstr>
      <vt:lpstr>If your Family Member is in Serious Accident Tomorrow</vt:lpstr>
      <vt:lpstr>Enduring Power of Attorney (EPA)</vt:lpstr>
      <vt:lpstr>Enduring Power of Attorney (EPA)</vt:lpstr>
      <vt:lpstr>Personal Directive (PD)</vt:lpstr>
      <vt:lpstr>Supported Decision-Making</vt:lpstr>
      <vt:lpstr>Alternative to EPA and PD</vt:lpstr>
      <vt:lpstr>Guardianship and Trusteeship</vt:lpstr>
      <vt:lpstr>Capacity</vt:lpstr>
      <vt:lpstr>PowerPoint Presentation</vt:lpstr>
      <vt:lpstr>PowerPoint Presentation</vt:lpstr>
      <vt:lpstr>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POWER</dc:title>
  <dc:creator>Lorne Gunter</dc:creator>
  <cp:lastModifiedBy>Watt, Nicole</cp:lastModifiedBy>
  <cp:revision>210</cp:revision>
  <dcterms:created xsi:type="dcterms:W3CDTF">2020-05-22T08:19:04Z</dcterms:created>
  <dcterms:modified xsi:type="dcterms:W3CDTF">2021-05-13T04:26:02Z</dcterms:modified>
</cp:coreProperties>
</file>